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Raleway" charset="1" panose="00000000000000000000"/>
      <p:regular r:id="rId12"/>
    </p:embeddedFont>
    <p:embeddedFont>
      <p:font typeface="Raleway Bold" charset="1" panose="00000000000000000000"/>
      <p:regular r:id="rId13"/>
    </p:embeddedFont>
    <p:embeddedFont>
      <p:font typeface="Raleway Italics" charset="1" panose="00000000000000000000"/>
      <p:regular r:id="rId14"/>
    </p:embeddedFont>
    <p:embeddedFont>
      <p:font typeface="Raleway Bold Italics" charset="1" panose="00000000000000000000"/>
      <p:regular r:id="rId15"/>
    </p:embeddedFont>
    <p:embeddedFont>
      <p:font typeface="Raleway Thin" charset="1" panose="00000000000000000000"/>
      <p:regular r:id="rId16"/>
    </p:embeddedFont>
    <p:embeddedFont>
      <p:font typeface="Raleway Thin Italics" charset="1" panose="00000000000000000000"/>
      <p:regular r:id="rId17"/>
    </p:embeddedFont>
    <p:embeddedFont>
      <p:font typeface="Raleway Extra-Light" charset="1" panose="00000000000000000000"/>
      <p:regular r:id="rId18"/>
    </p:embeddedFont>
    <p:embeddedFont>
      <p:font typeface="Raleway Extra-Light Italics" charset="1" panose="00000000000000000000"/>
      <p:regular r:id="rId19"/>
    </p:embeddedFont>
    <p:embeddedFont>
      <p:font typeface="Raleway Light" charset="1" panose="00000000000000000000"/>
      <p:regular r:id="rId20"/>
    </p:embeddedFont>
    <p:embeddedFont>
      <p:font typeface="Raleway Light Italics" charset="1" panose="00000000000000000000"/>
      <p:regular r:id="rId21"/>
    </p:embeddedFont>
    <p:embeddedFont>
      <p:font typeface="Raleway Medium" charset="1" panose="00000000000000000000"/>
      <p:regular r:id="rId22"/>
    </p:embeddedFont>
    <p:embeddedFont>
      <p:font typeface="Raleway Medium Italics" charset="1" panose="00000000000000000000"/>
      <p:regular r:id="rId23"/>
    </p:embeddedFont>
    <p:embeddedFont>
      <p:font typeface="Raleway Semi-Bold" charset="1" panose="00000000000000000000"/>
      <p:regular r:id="rId24"/>
    </p:embeddedFont>
    <p:embeddedFont>
      <p:font typeface="Raleway Semi-Bold Italics" charset="1" panose="00000000000000000000"/>
      <p:regular r:id="rId25"/>
    </p:embeddedFont>
    <p:embeddedFont>
      <p:font typeface="Raleway Ultra-Bold" charset="1" panose="00000000000000000000"/>
      <p:regular r:id="rId26"/>
    </p:embeddedFont>
    <p:embeddedFont>
      <p:font typeface="Raleway Ultra-Bold Italics" charset="1" panose="00000000000000000000"/>
      <p:regular r:id="rId27"/>
    </p:embeddedFont>
    <p:embeddedFont>
      <p:font typeface="Raleway Heavy" charset="1" panose="00000000000000000000"/>
      <p:regular r:id="rId28"/>
    </p:embeddedFont>
    <p:embeddedFont>
      <p:font typeface="Raleway Heavy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694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00984" y="1482451"/>
            <a:ext cx="5858316" cy="3461732"/>
          </a:xfrm>
          <a:custGeom>
            <a:avLst/>
            <a:gdLst/>
            <a:ahLst/>
            <a:cxnLst/>
            <a:rect r="r" b="b" t="t" l="l"/>
            <a:pathLst>
              <a:path h="3461732" w="5858316">
                <a:moveTo>
                  <a:pt x="0" y="0"/>
                </a:moveTo>
                <a:lnTo>
                  <a:pt x="5858316" y="0"/>
                </a:lnTo>
                <a:lnTo>
                  <a:pt x="5858316" y="3461732"/>
                </a:lnTo>
                <a:lnTo>
                  <a:pt x="0" y="3461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559081" y="4791756"/>
            <a:ext cx="3542122" cy="5276904"/>
          </a:xfrm>
          <a:custGeom>
            <a:avLst/>
            <a:gdLst/>
            <a:ahLst/>
            <a:cxnLst/>
            <a:rect r="r" b="b" t="t" l="l"/>
            <a:pathLst>
              <a:path h="5276904" w="3542122">
                <a:moveTo>
                  <a:pt x="0" y="0"/>
                </a:moveTo>
                <a:lnTo>
                  <a:pt x="3542122" y="0"/>
                </a:lnTo>
                <a:lnTo>
                  <a:pt x="3542122" y="5276904"/>
                </a:lnTo>
                <a:lnTo>
                  <a:pt x="0" y="5276904"/>
                </a:lnTo>
                <a:lnTo>
                  <a:pt x="0" y="0"/>
                </a:lnTo>
                <a:close/>
              </a:path>
            </a:pathLst>
          </a:custGeom>
          <a:blipFill>
            <a:blip r:embed="rId6"/>
            <a:stretch>
              <a:fillRect l="0" t="0" r="0" b="0"/>
            </a:stretch>
          </a:blipFill>
        </p:spPr>
      </p:sp>
      <p:sp>
        <p:nvSpPr>
          <p:cNvPr name="TextBox 5" id="5"/>
          <p:cNvSpPr txBox="true"/>
          <p:nvPr/>
        </p:nvSpPr>
        <p:spPr>
          <a:xfrm rot="0">
            <a:off x="1667767" y="2790063"/>
            <a:ext cx="8380612" cy="5116450"/>
          </a:xfrm>
          <a:prstGeom prst="rect">
            <a:avLst/>
          </a:prstGeom>
        </p:spPr>
        <p:txBody>
          <a:bodyPr anchor="t" rtlCol="false" tIns="0" lIns="0" bIns="0" rIns="0">
            <a:spAutoFit/>
          </a:bodyPr>
          <a:lstStyle/>
          <a:p>
            <a:pPr>
              <a:lnSpc>
                <a:spcPts val="13086"/>
              </a:lnSpc>
            </a:pPr>
            <a:r>
              <a:rPr lang="en-US" sz="14540" spc="-668">
                <a:solidFill>
                  <a:srgbClr val="00694C"/>
                </a:solidFill>
                <a:latin typeface="Raleway Medium"/>
              </a:rPr>
              <a:t>Rescue</a:t>
            </a:r>
          </a:p>
          <a:p>
            <a:pPr marL="0" indent="0" lvl="1">
              <a:lnSpc>
                <a:spcPts val="13086"/>
              </a:lnSpc>
            </a:pPr>
            <a:r>
              <a:rPr lang="en-US" sz="14540" spc="-668">
                <a:solidFill>
                  <a:srgbClr val="00694C"/>
                </a:solidFill>
                <a:latin typeface="Raleway Medium"/>
              </a:rPr>
              <a:t>Tech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grpSp>
        <p:nvGrpSpPr>
          <p:cNvPr name="Group 2" id="2"/>
          <p:cNvGrpSpPr/>
          <p:nvPr/>
        </p:nvGrpSpPr>
        <p:grpSpPr>
          <a:xfrm rot="0">
            <a:off x="881878" y="1420419"/>
            <a:ext cx="16921085" cy="8145733"/>
            <a:chOff x="0" y="0"/>
            <a:chExt cx="4456582" cy="2145378"/>
          </a:xfrm>
        </p:grpSpPr>
        <p:sp>
          <p:nvSpPr>
            <p:cNvPr name="Freeform 3" id="3"/>
            <p:cNvSpPr/>
            <p:nvPr/>
          </p:nvSpPr>
          <p:spPr>
            <a:xfrm flipH="false" flipV="false" rot="0">
              <a:off x="0" y="0"/>
              <a:ext cx="4456582" cy="2145378"/>
            </a:xfrm>
            <a:custGeom>
              <a:avLst/>
              <a:gdLst/>
              <a:ahLst/>
              <a:cxnLst/>
              <a:rect r="r" b="b" t="t" l="l"/>
              <a:pathLst>
                <a:path h="2145378" w="4456582">
                  <a:moveTo>
                    <a:pt x="0" y="0"/>
                  </a:moveTo>
                  <a:lnTo>
                    <a:pt x="4456582" y="0"/>
                  </a:lnTo>
                  <a:lnTo>
                    <a:pt x="4456582" y="2145378"/>
                  </a:lnTo>
                  <a:lnTo>
                    <a:pt x="0" y="2145378"/>
                  </a:lnTo>
                  <a:close/>
                </a:path>
              </a:pathLst>
            </a:custGeom>
            <a:solidFill>
              <a:srgbClr val="00694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486400" y="4451881"/>
            <a:ext cx="7315200" cy="1383238"/>
          </a:xfrm>
          <a:custGeom>
            <a:avLst/>
            <a:gdLst/>
            <a:ahLst/>
            <a:cxnLst/>
            <a:rect r="r" b="b" t="t" l="l"/>
            <a:pathLst>
              <a:path h="1383238" w="7315200">
                <a:moveTo>
                  <a:pt x="0" y="0"/>
                </a:moveTo>
                <a:lnTo>
                  <a:pt x="7315200" y="0"/>
                </a:lnTo>
                <a:lnTo>
                  <a:pt x="7315200" y="1383238"/>
                </a:lnTo>
                <a:lnTo>
                  <a:pt x="0" y="1383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462607" y="304869"/>
            <a:ext cx="9362786" cy="888213"/>
          </a:xfrm>
          <a:prstGeom prst="rect">
            <a:avLst/>
          </a:prstGeom>
        </p:spPr>
        <p:txBody>
          <a:bodyPr anchor="t" rtlCol="false" tIns="0" lIns="0" bIns="0" rIns="0">
            <a:spAutoFit/>
          </a:bodyPr>
          <a:lstStyle/>
          <a:p>
            <a:pPr algn="ctr">
              <a:lnSpc>
                <a:spcPts val="7218"/>
              </a:lnSpc>
              <a:spcBef>
                <a:spcPct val="0"/>
              </a:spcBef>
            </a:pPr>
            <a:r>
              <a:rPr lang="en-US" sz="5155" spc="-237">
                <a:solidFill>
                  <a:srgbClr val="00694C"/>
                </a:solidFill>
                <a:latin typeface="Raleway Bold"/>
              </a:rPr>
              <a:t>FLOW CHART</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6925076" y="1219200"/>
            <a:ext cx="4437847" cy="889641"/>
          </a:xfrm>
          <a:prstGeom prst="rect">
            <a:avLst/>
          </a:prstGeom>
        </p:spPr>
        <p:txBody>
          <a:bodyPr anchor="t" rtlCol="false" tIns="0" lIns="0" bIns="0" rIns="0">
            <a:spAutoFit/>
          </a:bodyPr>
          <a:lstStyle/>
          <a:p>
            <a:pPr marL="0" indent="0" lvl="1">
              <a:lnSpc>
                <a:spcPts val="6390"/>
              </a:lnSpc>
            </a:pPr>
            <a:r>
              <a:rPr lang="en-US" sz="7100" spc="-326">
                <a:solidFill>
                  <a:srgbClr val="00694C"/>
                </a:solidFill>
                <a:latin typeface="Raleway Bold"/>
              </a:rPr>
              <a:t>ABSTRACT</a:t>
            </a:r>
          </a:p>
        </p:txBody>
      </p:sp>
      <p:sp>
        <p:nvSpPr>
          <p:cNvPr name="TextBox 3" id="3"/>
          <p:cNvSpPr txBox="true"/>
          <p:nvPr/>
        </p:nvSpPr>
        <p:spPr>
          <a:xfrm rot="0">
            <a:off x="1028700" y="2488162"/>
            <a:ext cx="11931719" cy="6057707"/>
          </a:xfrm>
          <a:prstGeom prst="rect">
            <a:avLst/>
          </a:prstGeom>
        </p:spPr>
        <p:txBody>
          <a:bodyPr anchor="t" rtlCol="false" tIns="0" lIns="0" bIns="0" rIns="0">
            <a:spAutoFit/>
          </a:bodyPr>
          <a:lstStyle/>
          <a:p>
            <a:pPr algn="just">
              <a:lnSpc>
                <a:spcPts val="3685"/>
              </a:lnSpc>
            </a:pPr>
            <a:r>
              <a:rPr lang="en-US" sz="2632">
                <a:solidFill>
                  <a:srgbClr val="00694C"/>
                </a:solidFill>
                <a:latin typeface="Raleway Semi-Bold"/>
              </a:rPr>
              <a:t>The "RescueTech System" is a game-changing system designed to handle India's crucial concerns in emergency response, traffic management, and environmental monitoring. This system is built on a highly adaptable modular robotics and drone base that can seamlessly transform into a variety of specialized modules. Communication and mapping, traffic control, water quality analysis, environmental monitoring, and disaster response are all included in these modules. Each module is outfitted with cutting-edge sensors, artificial intelligence (AI) algorithms, and powerful communication capabilities, allowing it to excel at doing its assigned tasks as efficiently as possible. The RescueTech System has the potential to transform how India manages crises, transportation congestion, and environmental problems by providing a complete and adaptive solution to improve the country's safety and well-being.</a:t>
            </a:r>
          </a:p>
        </p:txBody>
      </p:sp>
      <p:grpSp>
        <p:nvGrpSpPr>
          <p:cNvPr name="Group 4" id="4"/>
          <p:cNvGrpSpPr/>
          <p:nvPr/>
        </p:nvGrpSpPr>
        <p:grpSpPr>
          <a:xfrm rot="0">
            <a:off x="13062391" y="3045045"/>
            <a:ext cx="4196909" cy="4196909"/>
            <a:chOff x="0" y="0"/>
            <a:chExt cx="5595879" cy="5595879"/>
          </a:xfrm>
        </p:grpSpPr>
        <p:grpSp>
          <p:nvGrpSpPr>
            <p:cNvPr name="Group 5" id="5"/>
            <p:cNvGrpSpPr>
              <a:grpSpLocks noChangeAspect="true"/>
            </p:cNvGrpSpPr>
            <p:nvPr/>
          </p:nvGrpSpPr>
          <p:grpSpPr>
            <a:xfrm rot="0">
              <a:off x="0" y="0"/>
              <a:ext cx="5595879" cy="5595879"/>
              <a:chOff x="0" y="0"/>
              <a:chExt cx="2540000" cy="2540000"/>
            </a:xfrm>
          </p:grpSpPr>
          <p:sp>
            <p:nvSpPr>
              <p:cNvPr name="Freeform 6" id="6"/>
              <p:cNvSpPr/>
              <p:nvPr/>
            </p:nvSpPr>
            <p:spPr>
              <a:xfrm flipH="false" flipV="false" rot="0">
                <a:off x="1270000" y="0"/>
                <a:ext cx="1225947" cy="1104203"/>
              </a:xfrm>
              <a:custGeom>
                <a:avLst/>
                <a:gdLst/>
                <a:ahLst/>
                <a:cxnLst/>
                <a:rect r="r" b="b" t="t" l="l"/>
                <a:pathLst>
                  <a:path h="1104203" w="1225947">
                    <a:moveTo>
                      <a:pt x="0" y="0"/>
                    </a:moveTo>
                    <a:cubicBezTo>
                      <a:pt x="573695" y="0"/>
                      <a:pt x="1076156" y="384611"/>
                      <a:pt x="1225947" y="938406"/>
                    </a:cubicBezTo>
                    <a:lnTo>
                      <a:pt x="612973" y="1104203"/>
                    </a:lnTo>
                    <a:cubicBezTo>
                      <a:pt x="538078" y="827305"/>
                      <a:pt x="286848" y="635000"/>
                      <a:pt x="0" y="635000"/>
                    </a:cubicBezTo>
                    <a:close/>
                  </a:path>
                </a:pathLst>
              </a:custGeom>
              <a:solidFill>
                <a:srgbClr val="A9DFD0"/>
              </a:solidFill>
            </p:spPr>
          </p:sp>
          <p:sp>
            <p:nvSpPr>
              <p:cNvPr name="Freeform 7" id="7"/>
              <p:cNvSpPr/>
              <p:nvPr/>
            </p:nvSpPr>
            <p:spPr>
              <a:xfrm flipH="false" flipV="false" rot="0">
                <a:off x="1617102" y="877548"/>
                <a:ext cx="1038022" cy="1455928"/>
              </a:xfrm>
              <a:custGeom>
                <a:avLst/>
                <a:gdLst/>
                <a:ahLst/>
                <a:cxnLst/>
                <a:rect r="r" b="b" t="t" l="l"/>
                <a:pathLst>
                  <a:path h="1455928" w="1038022">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28D1A3"/>
              </a:solidFill>
            </p:spPr>
          </p:sp>
          <p:sp>
            <p:nvSpPr>
              <p:cNvPr name="Freeform 8" id="8"/>
              <p:cNvSpPr/>
              <p:nvPr/>
            </p:nvSpPr>
            <p:spPr>
              <a:xfrm flipH="false" flipV="false" rot="0">
                <a:off x="473094" y="1764429"/>
                <a:ext cx="1543393" cy="870232"/>
              </a:xfrm>
              <a:custGeom>
                <a:avLst/>
                <a:gdLst/>
                <a:ahLst/>
                <a:cxnLst/>
                <a:rect r="r" b="b" t="t" l="l"/>
                <a:pathLst>
                  <a:path h="870232" w="1543393">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20B48C"/>
              </a:solidFill>
            </p:spPr>
          </p:sp>
          <p:sp>
            <p:nvSpPr>
              <p:cNvPr name="Freeform 9" id="9"/>
              <p:cNvSpPr/>
              <p:nvPr/>
            </p:nvSpPr>
            <p:spPr>
              <a:xfrm flipH="false" flipV="false" rot="0">
                <a:off x="-121047" y="817672"/>
                <a:ext cx="1017804" cy="1479780"/>
              </a:xfrm>
              <a:custGeom>
                <a:avLst/>
                <a:gdLst/>
                <a:ahLst/>
                <a:cxnLst/>
                <a:rect r="r" b="b" t="t" l="l"/>
                <a:pathLst>
                  <a:path h="1479780" w="1017804">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20B48C"/>
              </a:solidFill>
            </p:spPr>
          </p:sp>
          <p:sp>
            <p:nvSpPr>
              <p:cNvPr name="Freeform 10" id="10"/>
              <p:cNvSpPr/>
              <p:nvPr/>
            </p:nvSpPr>
            <p:spPr>
              <a:xfrm flipH="false" flipV="false" rot="0">
                <a:off x="62158" y="0"/>
                <a:ext cx="1207778" cy="1073774"/>
              </a:xfrm>
              <a:custGeom>
                <a:avLst/>
                <a:gdLst/>
                <a:ahLst/>
                <a:cxnLst/>
                <a:rect r="r" b="b" t="t" l="l"/>
                <a:pathLst>
                  <a:path h="1073774" w="1207778">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28D1A3"/>
              </a:solidFill>
            </p:spPr>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1358978" y="2811694"/>
            <a:ext cx="6270790" cy="6446606"/>
          </a:xfrm>
          <a:custGeom>
            <a:avLst/>
            <a:gdLst/>
            <a:ahLst/>
            <a:cxnLst/>
            <a:rect r="r" b="b" t="t" l="l"/>
            <a:pathLst>
              <a:path h="6446606" w="6270790">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miter/>
          </a:ln>
        </p:spPr>
      </p:sp>
      <p:sp>
        <p:nvSpPr>
          <p:cNvPr name="TextBox 3" id="3"/>
          <p:cNvSpPr txBox="true"/>
          <p:nvPr/>
        </p:nvSpPr>
        <p:spPr>
          <a:xfrm rot="0">
            <a:off x="4462607" y="1365290"/>
            <a:ext cx="9362786" cy="888213"/>
          </a:xfrm>
          <a:prstGeom prst="rect">
            <a:avLst/>
          </a:prstGeom>
        </p:spPr>
        <p:txBody>
          <a:bodyPr anchor="t" rtlCol="false" tIns="0" lIns="0" bIns="0" rIns="0">
            <a:spAutoFit/>
          </a:bodyPr>
          <a:lstStyle/>
          <a:p>
            <a:pPr algn="ctr">
              <a:lnSpc>
                <a:spcPts val="7218"/>
              </a:lnSpc>
              <a:spcBef>
                <a:spcPct val="0"/>
              </a:spcBef>
            </a:pPr>
            <a:r>
              <a:rPr lang="en-US" sz="5155" spc="-237">
                <a:solidFill>
                  <a:srgbClr val="00694C"/>
                </a:solidFill>
                <a:latin typeface="Raleway Bold"/>
              </a:rPr>
              <a:t>IDEA</a:t>
            </a:r>
          </a:p>
        </p:txBody>
      </p:sp>
      <p:sp>
        <p:nvSpPr>
          <p:cNvPr name="TextBox 4" id="4"/>
          <p:cNvSpPr txBox="true"/>
          <p:nvPr/>
        </p:nvSpPr>
        <p:spPr>
          <a:xfrm rot="0">
            <a:off x="1028700" y="3538361"/>
            <a:ext cx="11294439" cy="3749870"/>
          </a:xfrm>
          <a:prstGeom prst="rect">
            <a:avLst/>
          </a:prstGeom>
        </p:spPr>
        <p:txBody>
          <a:bodyPr anchor="t" rtlCol="false" tIns="0" lIns="0" bIns="0" rIns="0">
            <a:spAutoFit/>
          </a:bodyPr>
          <a:lstStyle/>
          <a:p>
            <a:pPr>
              <a:lnSpc>
                <a:spcPts val="5939"/>
              </a:lnSpc>
              <a:spcBef>
                <a:spcPct val="0"/>
              </a:spcBef>
            </a:pPr>
            <a:r>
              <a:rPr lang="en-US" sz="4242" spc="-195">
                <a:solidFill>
                  <a:srgbClr val="00694C"/>
                </a:solidFill>
                <a:latin typeface="Raleway Medium"/>
              </a:rPr>
              <a:t>The "RescueTech System" is an innovative and adaptable solution designed to tackle India's pressing challenges related to emergency response, traffic management, and environmental monitoring.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1607912" y="1920197"/>
            <a:ext cx="5996201" cy="6164319"/>
          </a:xfrm>
          <a:custGeom>
            <a:avLst/>
            <a:gdLst/>
            <a:ahLst/>
            <a:cxnLst/>
            <a:rect r="r" b="b" t="t" l="l"/>
            <a:pathLst>
              <a:path h="6164319" w="5996201">
                <a:moveTo>
                  <a:pt x="0" y="0"/>
                </a:moveTo>
                <a:lnTo>
                  <a:pt x="5996201" y="0"/>
                </a:lnTo>
                <a:lnTo>
                  <a:pt x="5996201" y="6164319"/>
                </a:lnTo>
                <a:lnTo>
                  <a:pt x="0" y="6164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miter/>
          </a:ln>
        </p:spPr>
      </p:sp>
      <p:sp>
        <p:nvSpPr>
          <p:cNvPr name="TextBox 3" id="3"/>
          <p:cNvSpPr txBox="true"/>
          <p:nvPr/>
        </p:nvSpPr>
        <p:spPr>
          <a:xfrm rot="0">
            <a:off x="7566488" y="1171575"/>
            <a:ext cx="3155024" cy="634746"/>
          </a:xfrm>
          <a:prstGeom prst="rect">
            <a:avLst/>
          </a:prstGeom>
        </p:spPr>
        <p:txBody>
          <a:bodyPr anchor="t" rtlCol="false" tIns="0" lIns="0" bIns="0" rIns="0">
            <a:spAutoFit/>
          </a:bodyPr>
          <a:lstStyle/>
          <a:p>
            <a:pPr marL="0" indent="0" lvl="1">
              <a:lnSpc>
                <a:spcPts val="4644"/>
              </a:lnSpc>
            </a:pPr>
            <a:r>
              <a:rPr lang="en-US" sz="5159" spc="-237">
                <a:solidFill>
                  <a:srgbClr val="00694C"/>
                </a:solidFill>
                <a:latin typeface="Raleway Bold"/>
              </a:rPr>
              <a:t>SOLUTION</a:t>
            </a:r>
          </a:p>
        </p:txBody>
      </p:sp>
      <p:sp>
        <p:nvSpPr>
          <p:cNvPr name="TextBox 4" id="4"/>
          <p:cNvSpPr txBox="true"/>
          <p:nvPr/>
        </p:nvSpPr>
        <p:spPr>
          <a:xfrm rot="0">
            <a:off x="1028700" y="2630321"/>
            <a:ext cx="10799632" cy="6166818"/>
          </a:xfrm>
          <a:prstGeom prst="rect">
            <a:avLst/>
          </a:prstGeom>
        </p:spPr>
        <p:txBody>
          <a:bodyPr anchor="t" rtlCol="false" tIns="0" lIns="0" bIns="0" rIns="0">
            <a:spAutoFit/>
          </a:bodyPr>
          <a:lstStyle/>
          <a:p>
            <a:pPr>
              <a:lnSpc>
                <a:spcPts val="4496"/>
              </a:lnSpc>
              <a:spcBef>
                <a:spcPct val="0"/>
              </a:spcBef>
            </a:pPr>
            <a:r>
              <a:rPr lang="en-US" sz="3211">
                <a:solidFill>
                  <a:srgbClr val="00694C"/>
                </a:solidFill>
                <a:latin typeface="Raleway Semi-Bold"/>
              </a:rPr>
              <a:t>A highly adjustable and flexible modular robotics and drone platform is at the core of this cutting-edge technology. This platform's unique capacity to change itself into a broad variety of specialized components, each customized to tackle certain tasks and obstacles, distinguishes it. These modules cover a wide range of applications, including seamless communication and exact mapping, effective traffic management, careful water quality monitoring, comprehensive environmental surveillance, and speedy catastrophe response.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546079" y="1920197"/>
            <a:ext cx="6270790" cy="6446606"/>
          </a:xfrm>
          <a:custGeom>
            <a:avLst/>
            <a:gdLst/>
            <a:ahLst/>
            <a:cxnLst/>
            <a:rect r="r" b="b" t="t" l="l"/>
            <a:pathLst>
              <a:path h="6446606" w="6270790">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miter/>
          </a:ln>
        </p:spPr>
      </p:sp>
      <p:sp>
        <p:nvSpPr>
          <p:cNvPr name="TextBox 3" id="3"/>
          <p:cNvSpPr txBox="true"/>
          <p:nvPr/>
        </p:nvSpPr>
        <p:spPr>
          <a:xfrm rot="0">
            <a:off x="7219174" y="1674261"/>
            <a:ext cx="3849652" cy="634746"/>
          </a:xfrm>
          <a:prstGeom prst="rect">
            <a:avLst/>
          </a:prstGeom>
        </p:spPr>
        <p:txBody>
          <a:bodyPr anchor="t" rtlCol="false" tIns="0" lIns="0" bIns="0" rIns="0">
            <a:spAutoFit/>
          </a:bodyPr>
          <a:lstStyle/>
          <a:p>
            <a:pPr marL="0" indent="0" lvl="1">
              <a:lnSpc>
                <a:spcPts val="4644"/>
              </a:lnSpc>
            </a:pPr>
            <a:r>
              <a:rPr lang="en-US" sz="5159" spc="-237">
                <a:solidFill>
                  <a:srgbClr val="00694C"/>
                </a:solidFill>
                <a:latin typeface="Raleway Bold"/>
              </a:rPr>
              <a:t>PROTOTYPE</a:t>
            </a:r>
          </a:p>
        </p:txBody>
      </p:sp>
      <p:sp>
        <p:nvSpPr>
          <p:cNvPr name="TextBox 4" id="4"/>
          <p:cNvSpPr txBox="true"/>
          <p:nvPr/>
        </p:nvSpPr>
        <p:spPr>
          <a:xfrm rot="0">
            <a:off x="1508992" y="2785161"/>
            <a:ext cx="9037086" cy="5221503"/>
          </a:xfrm>
          <a:prstGeom prst="rect">
            <a:avLst/>
          </a:prstGeom>
        </p:spPr>
        <p:txBody>
          <a:bodyPr anchor="t" rtlCol="false" tIns="0" lIns="0" bIns="0" rIns="0">
            <a:spAutoFit/>
          </a:bodyPr>
          <a:lstStyle/>
          <a:p>
            <a:pPr>
              <a:lnSpc>
                <a:spcPts val="4625"/>
              </a:lnSpc>
              <a:spcBef>
                <a:spcPct val="0"/>
              </a:spcBef>
            </a:pPr>
            <a:r>
              <a:rPr lang="en-US" sz="3303">
                <a:solidFill>
                  <a:srgbClr val="00694C"/>
                </a:solidFill>
                <a:latin typeface="Raleway Semi-Bold"/>
              </a:rPr>
              <a:t>A functional prototype of the RescueTech System has been developed and rigorously tested in controlled environments. This prototype serves as proof of concept, demonstrating the adaptability, feasibility, and functionality of the core robotics platform and select key modules, such as emergency assistance and traffic management.</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6497251" y="2870517"/>
            <a:ext cx="5293498" cy="6102597"/>
            <a:chOff x="0" y="0"/>
            <a:chExt cx="1394172" cy="1607268"/>
          </a:xfrm>
        </p:grpSpPr>
        <p:sp>
          <p:nvSpPr>
            <p:cNvPr name="Freeform 3" id="3"/>
            <p:cNvSpPr/>
            <p:nvPr/>
          </p:nvSpPr>
          <p:spPr>
            <a:xfrm flipH="false" flipV="false" rot="0">
              <a:off x="0" y="0"/>
              <a:ext cx="1394172" cy="1607268"/>
            </a:xfrm>
            <a:custGeom>
              <a:avLst/>
              <a:gdLst/>
              <a:ahLst/>
              <a:cxnLst/>
              <a:rect r="r" b="b" t="t" l="l"/>
              <a:pathLst>
                <a:path h="1607268" w="1394172">
                  <a:moveTo>
                    <a:pt x="11700" y="0"/>
                  </a:moveTo>
                  <a:lnTo>
                    <a:pt x="1382472" y="0"/>
                  </a:lnTo>
                  <a:cubicBezTo>
                    <a:pt x="1388934" y="0"/>
                    <a:pt x="1394172" y="5238"/>
                    <a:pt x="1394172" y="11700"/>
                  </a:cubicBezTo>
                  <a:lnTo>
                    <a:pt x="1394172" y="1595568"/>
                  </a:lnTo>
                  <a:cubicBezTo>
                    <a:pt x="1394172" y="1602030"/>
                    <a:pt x="1388934" y="1607268"/>
                    <a:pt x="1382472" y="1607268"/>
                  </a:cubicBezTo>
                  <a:lnTo>
                    <a:pt x="11700" y="1607268"/>
                  </a:lnTo>
                  <a:cubicBezTo>
                    <a:pt x="5238" y="1607268"/>
                    <a:pt x="0" y="1602030"/>
                    <a:pt x="0" y="1595568"/>
                  </a:cubicBezTo>
                  <a:lnTo>
                    <a:pt x="0" y="11700"/>
                  </a:lnTo>
                  <a:cubicBezTo>
                    <a:pt x="0" y="5238"/>
                    <a:pt x="5238" y="0"/>
                    <a:pt x="11700" y="0"/>
                  </a:cubicBezTo>
                  <a:close/>
                </a:path>
              </a:pathLst>
            </a:custGeom>
            <a:solidFill>
              <a:srgbClr val="A9DFD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945557" y="1285875"/>
            <a:ext cx="12396886" cy="1107676"/>
          </a:xfrm>
          <a:prstGeom prst="rect">
            <a:avLst/>
          </a:prstGeom>
        </p:spPr>
        <p:txBody>
          <a:bodyPr anchor="t" rtlCol="false" tIns="0" lIns="0" bIns="0" rIns="0">
            <a:spAutoFit/>
          </a:bodyPr>
          <a:lstStyle/>
          <a:p>
            <a:pPr algn="ctr" marL="0" indent="0" lvl="1">
              <a:lnSpc>
                <a:spcPts val="8084"/>
              </a:lnSpc>
            </a:pPr>
            <a:r>
              <a:rPr lang="en-US" sz="8983" spc="-413">
                <a:solidFill>
                  <a:srgbClr val="00694C"/>
                </a:solidFill>
                <a:latin typeface="Raleway Bold"/>
              </a:rPr>
              <a:t>TECHNOLOGY STACK</a:t>
            </a:r>
          </a:p>
        </p:txBody>
      </p:sp>
      <p:grpSp>
        <p:nvGrpSpPr>
          <p:cNvPr name="Group 6" id="6"/>
          <p:cNvGrpSpPr/>
          <p:nvPr/>
        </p:nvGrpSpPr>
        <p:grpSpPr>
          <a:xfrm rot="0">
            <a:off x="1028700" y="2870517"/>
            <a:ext cx="5293498" cy="6102597"/>
            <a:chOff x="0" y="0"/>
            <a:chExt cx="1394172" cy="1607268"/>
          </a:xfrm>
        </p:grpSpPr>
        <p:sp>
          <p:nvSpPr>
            <p:cNvPr name="Freeform 7" id="7"/>
            <p:cNvSpPr/>
            <p:nvPr/>
          </p:nvSpPr>
          <p:spPr>
            <a:xfrm flipH="false" flipV="false" rot="0">
              <a:off x="0" y="0"/>
              <a:ext cx="1394172" cy="1607268"/>
            </a:xfrm>
            <a:custGeom>
              <a:avLst/>
              <a:gdLst/>
              <a:ahLst/>
              <a:cxnLst/>
              <a:rect r="r" b="b" t="t" l="l"/>
              <a:pathLst>
                <a:path h="1607268" w="1394172">
                  <a:moveTo>
                    <a:pt x="11700" y="0"/>
                  </a:moveTo>
                  <a:lnTo>
                    <a:pt x="1382472" y="0"/>
                  </a:lnTo>
                  <a:cubicBezTo>
                    <a:pt x="1388934" y="0"/>
                    <a:pt x="1394172" y="5238"/>
                    <a:pt x="1394172" y="11700"/>
                  </a:cubicBezTo>
                  <a:lnTo>
                    <a:pt x="1394172" y="1595568"/>
                  </a:lnTo>
                  <a:cubicBezTo>
                    <a:pt x="1394172" y="1602030"/>
                    <a:pt x="1388934" y="1607268"/>
                    <a:pt x="1382472" y="1607268"/>
                  </a:cubicBezTo>
                  <a:lnTo>
                    <a:pt x="11700" y="1607268"/>
                  </a:lnTo>
                  <a:cubicBezTo>
                    <a:pt x="5238" y="1607268"/>
                    <a:pt x="0" y="1602030"/>
                    <a:pt x="0" y="1595568"/>
                  </a:cubicBezTo>
                  <a:lnTo>
                    <a:pt x="0" y="11700"/>
                  </a:lnTo>
                  <a:cubicBezTo>
                    <a:pt x="0" y="5238"/>
                    <a:pt x="5238" y="0"/>
                    <a:pt x="11700" y="0"/>
                  </a:cubicBezTo>
                  <a:close/>
                </a:path>
              </a:pathLst>
            </a:custGeom>
            <a:solidFill>
              <a:srgbClr val="A9DFD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965802" y="2870517"/>
            <a:ext cx="5293498" cy="6102597"/>
            <a:chOff x="0" y="0"/>
            <a:chExt cx="1394172" cy="1607268"/>
          </a:xfrm>
        </p:grpSpPr>
        <p:sp>
          <p:nvSpPr>
            <p:cNvPr name="Freeform 10" id="10"/>
            <p:cNvSpPr/>
            <p:nvPr/>
          </p:nvSpPr>
          <p:spPr>
            <a:xfrm flipH="false" flipV="false" rot="0">
              <a:off x="0" y="0"/>
              <a:ext cx="1394172" cy="1607268"/>
            </a:xfrm>
            <a:custGeom>
              <a:avLst/>
              <a:gdLst/>
              <a:ahLst/>
              <a:cxnLst/>
              <a:rect r="r" b="b" t="t" l="l"/>
              <a:pathLst>
                <a:path h="1607268" w="1394172">
                  <a:moveTo>
                    <a:pt x="11700" y="0"/>
                  </a:moveTo>
                  <a:lnTo>
                    <a:pt x="1382472" y="0"/>
                  </a:lnTo>
                  <a:cubicBezTo>
                    <a:pt x="1388934" y="0"/>
                    <a:pt x="1394172" y="5238"/>
                    <a:pt x="1394172" y="11700"/>
                  </a:cubicBezTo>
                  <a:lnTo>
                    <a:pt x="1394172" y="1595568"/>
                  </a:lnTo>
                  <a:cubicBezTo>
                    <a:pt x="1394172" y="1602030"/>
                    <a:pt x="1388934" y="1607268"/>
                    <a:pt x="1382472" y="1607268"/>
                  </a:cubicBezTo>
                  <a:lnTo>
                    <a:pt x="11700" y="1607268"/>
                  </a:lnTo>
                  <a:cubicBezTo>
                    <a:pt x="5238" y="1607268"/>
                    <a:pt x="0" y="1602030"/>
                    <a:pt x="0" y="1595568"/>
                  </a:cubicBezTo>
                  <a:lnTo>
                    <a:pt x="0" y="11700"/>
                  </a:lnTo>
                  <a:cubicBezTo>
                    <a:pt x="0" y="5238"/>
                    <a:pt x="5238" y="0"/>
                    <a:pt x="11700" y="0"/>
                  </a:cubicBezTo>
                  <a:close/>
                </a:path>
              </a:pathLst>
            </a:custGeom>
            <a:solidFill>
              <a:srgbClr val="A9DFD0"/>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2466817" y="3327705"/>
            <a:ext cx="2420710" cy="1181124"/>
          </a:xfrm>
          <a:prstGeom prst="rect">
            <a:avLst/>
          </a:prstGeom>
        </p:spPr>
        <p:txBody>
          <a:bodyPr anchor="t" rtlCol="false" tIns="0" lIns="0" bIns="0" rIns="0">
            <a:spAutoFit/>
          </a:bodyPr>
          <a:lstStyle/>
          <a:p>
            <a:pPr algn="ctr" marL="0" indent="0" lvl="1">
              <a:lnSpc>
                <a:spcPts val="8550"/>
              </a:lnSpc>
            </a:pPr>
            <a:r>
              <a:rPr lang="en-US" sz="9500" spc="-437">
                <a:solidFill>
                  <a:srgbClr val="00694C"/>
                </a:solidFill>
                <a:latin typeface="Raleway Medium"/>
              </a:rPr>
              <a:t>01.</a:t>
            </a:r>
          </a:p>
        </p:txBody>
      </p:sp>
      <p:sp>
        <p:nvSpPr>
          <p:cNvPr name="TextBox 13" id="13"/>
          <p:cNvSpPr txBox="true"/>
          <p:nvPr/>
        </p:nvSpPr>
        <p:spPr>
          <a:xfrm rot="0">
            <a:off x="7933645" y="3327705"/>
            <a:ext cx="2420710" cy="1181124"/>
          </a:xfrm>
          <a:prstGeom prst="rect">
            <a:avLst/>
          </a:prstGeom>
        </p:spPr>
        <p:txBody>
          <a:bodyPr anchor="t" rtlCol="false" tIns="0" lIns="0" bIns="0" rIns="0">
            <a:spAutoFit/>
          </a:bodyPr>
          <a:lstStyle/>
          <a:p>
            <a:pPr algn="ctr" marL="0" indent="0" lvl="1">
              <a:lnSpc>
                <a:spcPts val="8550"/>
              </a:lnSpc>
            </a:pPr>
            <a:r>
              <a:rPr lang="en-US" sz="9500" spc="-437">
                <a:solidFill>
                  <a:srgbClr val="00694C"/>
                </a:solidFill>
                <a:latin typeface="Raleway Medium"/>
              </a:rPr>
              <a:t>02.</a:t>
            </a:r>
          </a:p>
        </p:txBody>
      </p:sp>
      <p:sp>
        <p:nvSpPr>
          <p:cNvPr name="TextBox 14" id="14"/>
          <p:cNvSpPr txBox="true"/>
          <p:nvPr/>
        </p:nvSpPr>
        <p:spPr>
          <a:xfrm rot="0">
            <a:off x="13402196" y="3327716"/>
            <a:ext cx="2420710" cy="1181101"/>
          </a:xfrm>
          <a:prstGeom prst="rect">
            <a:avLst/>
          </a:prstGeom>
        </p:spPr>
        <p:txBody>
          <a:bodyPr anchor="t" rtlCol="false" tIns="0" lIns="0" bIns="0" rIns="0">
            <a:spAutoFit/>
          </a:bodyPr>
          <a:lstStyle/>
          <a:p>
            <a:pPr algn="ctr" marL="0" indent="0" lvl="1">
              <a:lnSpc>
                <a:spcPts val="8550"/>
              </a:lnSpc>
            </a:pPr>
            <a:r>
              <a:rPr lang="en-US" sz="9500" spc="-437">
                <a:solidFill>
                  <a:srgbClr val="00694C"/>
                </a:solidFill>
                <a:latin typeface="Raleway Medium"/>
              </a:rPr>
              <a:t>03.</a:t>
            </a:r>
          </a:p>
        </p:txBody>
      </p:sp>
      <p:sp>
        <p:nvSpPr>
          <p:cNvPr name="TextBox 15" id="15"/>
          <p:cNvSpPr txBox="true"/>
          <p:nvPr/>
        </p:nvSpPr>
        <p:spPr>
          <a:xfrm rot="0">
            <a:off x="6915687" y="4676247"/>
            <a:ext cx="4456626" cy="3553945"/>
          </a:xfrm>
          <a:prstGeom prst="rect">
            <a:avLst/>
          </a:prstGeom>
        </p:spPr>
        <p:txBody>
          <a:bodyPr anchor="t" rtlCol="false" tIns="0" lIns="0" bIns="0" rIns="0">
            <a:spAutoFit/>
          </a:bodyPr>
          <a:lstStyle/>
          <a:p>
            <a:pPr algn="ctr">
              <a:lnSpc>
                <a:spcPts val="2563"/>
              </a:lnSpc>
            </a:pPr>
            <a:r>
              <a:rPr lang="en-US" sz="1830">
                <a:solidFill>
                  <a:srgbClr val="00694C"/>
                </a:solidFill>
                <a:latin typeface="Raleway Bold"/>
              </a:rPr>
              <a:t>Communication and Mapping</a:t>
            </a:r>
          </a:p>
          <a:p>
            <a:pPr>
              <a:lnSpc>
                <a:spcPts val="2563"/>
              </a:lnSpc>
            </a:pPr>
          </a:p>
          <a:p>
            <a:pPr>
              <a:lnSpc>
                <a:spcPts val="2563"/>
              </a:lnSpc>
            </a:pPr>
            <a:r>
              <a:rPr lang="en-US" sz="1830">
                <a:solidFill>
                  <a:srgbClr val="00694C"/>
                </a:solidFill>
                <a:latin typeface="Raleway Bold"/>
              </a:rPr>
              <a:t> Hardware</a:t>
            </a:r>
            <a:r>
              <a:rPr lang="en-US" sz="1830">
                <a:solidFill>
                  <a:srgbClr val="00694C"/>
                </a:solidFill>
                <a:latin typeface="Raleway Semi-Bold"/>
              </a:rPr>
              <a:t>:</a:t>
            </a:r>
            <a:r>
              <a:rPr lang="en-US" sz="1830">
                <a:solidFill>
                  <a:srgbClr val="00694C"/>
                </a:solidFill>
                <a:latin typeface="Raleway"/>
              </a:rPr>
              <a:t> High-range radios and GPS modules are used to establish communication networks and location tracking. </a:t>
            </a:r>
          </a:p>
          <a:p>
            <a:pPr>
              <a:lnSpc>
                <a:spcPts val="2563"/>
              </a:lnSpc>
            </a:pPr>
          </a:p>
          <a:p>
            <a:pPr>
              <a:lnSpc>
                <a:spcPts val="2563"/>
              </a:lnSpc>
              <a:spcBef>
                <a:spcPct val="0"/>
              </a:spcBef>
            </a:pPr>
            <a:r>
              <a:rPr lang="en-US" sz="1830">
                <a:solidFill>
                  <a:srgbClr val="00694C"/>
                </a:solidFill>
                <a:latin typeface="Raleway Bold"/>
              </a:rPr>
              <a:t>Software: </a:t>
            </a:r>
            <a:r>
              <a:rPr lang="en-US" sz="1830">
                <a:solidFill>
                  <a:srgbClr val="00694C"/>
                </a:solidFill>
                <a:latin typeface="Raleway"/>
              </a:rPr>
              <a:t>Communication protocols, GIS software, and real-time data sharing algorithms facilitate efficient communication and mapping.</a:t>
            </a:r>
          </a:p>
        </p:txBody>
      </p:sp>
      <p:sp>
        <p:nvSpPr>
          <p:cNvPr name="TextBox 16" id="16"/>
          <p:cNvSpPr txBox="true"/>
          <p:nvPr/>
        </p:nvSpPr>
        <p:spPr>
          <a:xfrm rot="0">
            <a:off x="1224447" y="4676247"/>
            <a:ext cx="4905450" cy="3511550"/>
          </a:xfrm>
          <a:prstGeom prst="rect">
            <a:avLst/>
          </a:prstGeom>
        </p:spPr>
        <p:txBody>
          <a:bodyPr anchor="t" rtlCol="false" tIns="0" lIns="0" bIns="0" rIns="0">
            <a:spAutoFit/>
          </a:bodyPr>
          <a:lstStyle/>
          <a:p>
            <a:pPr algn="ctr">
              <a:lnSpc>
                <a:spcPts val="2799"/>
              </a:lnSpc>
              <a:spcBef>
                <a:spcPct val="0"/>
              </a:spcBef>
            </a:pPr>
            <a:r>
              <a:rPr lang="en-US" sz="1999">
                <a:solidFill>
                  <a:srgbClr val="00694C"/>
                </a:solidFill>
                <a:latin typeface="Arimo Bold"/>
              </a:rPr>
              <a:t>Robotics Platform</a:t>
            </a:r>
          </a:p>
          <a:p>
            <a:pPr algn="ctr">
              <a:lnSpc>
                <a:spcPts val="2799"/>
              </a:lnSpc>
              <a:spcBef>
                <a:spcPct val="0"/>
              </a:spcBef>
            </a:pPr>
          </a:p>
          <a:p>
            <a:pPr>
              <a:lnSpc>
                <a:spcPts val="2799"/>
              </a:lnSpc>
              <a:spcBef>
                <a:spcPct val="0"/>
              </a:spcBef>
            </a:pPr>
            <a:r>
              <a:rPr lang="en-US" sz="1999">
                <a:solidFill>
                  <a:srgbClr val="00694C"/>
                </a:solidFill>
                <a:latin typeface="Arimo"/>
              </a:rPr>
              <a:t> </a:t>
            </a:r>
            <a:r>
              <a:rPr lang="en-US" sz="1999">
                <a:solidFill>
                  <a:srgbClr val="00694C"/>
                </a:solidFill>
                <a:latin typeface="Arimo Bold"/>
              </a:rPr>
              <a:t>Hardware:</a:t>
            </a:r>
            <a:r>
              <a:rPr lang="en-US" sz="1999">
                <a:solidFill>
                  <a:srgbClr val="00694C"/>
                </a:solidFill>
                <a:latin typeface="Arimo"/>
              </a:rPr>
              <a:t> The core robotics platform comprises a sturdy chassis, wheels, and mobility components.</a:t>
            </a:r>
          </a:p>
          <a:p>
            <a:pPr>
              <a:lnSpc>
                <a:spcPts val="2799"/>
              </a:lnSpc>
              <a:spcBef>
                <a:spcPct val="0"/>
              </a:spcBef>
            </a:pPr>
            <a:r>
              <a:rPr lang="en-US" sz="1999">
                <a:solidFill>
                  <a:srgbClr val="00694C"/>
                </a:solidFill>
                <a:latin typeface="Arimo"/>
              </a:rPr>
              <a:t> </a:t>
            </a:r>
          </a:p>
          <a:p>
            <a:pPr>
              <a:lnSpc>
                <a:spcPts val="2799"/>
              </a:lnSpc>
              <a:spcBef>
                <a:spcPct val="0"/>
              </a:spcBef>
            </a:pPr>
            <a:r>
              <a:rPr lang="en-US" sz="1999">
                <a:solidFill>
                  <a:srgbClr val="00694C"/>
                </a:solidFill>
                <a:latin typeface="Arimo Bold"/>
              </a:rPr>
              <a:t>Software</a:t>
            </a:r>
            <a:r>
              <a:rPr lang="en-US" sz="1999">
                <a:solidFill>
                  <a:srgbClr val="00694C"/>
                </a:solidFill>
                <a:latin typeface="Arimo"/>
              </a:rPr>
              <a:t>: Embedded systems manage robot movement and modular component integration, ensuring seamless transformation between different modules.</a:t>
            </a:r>
          </a:p>
        </p:txBody>
      </p:sp>
      <p:sp>
        <p:nvSpPr>
          <p:cNvPr name="TextBox 17" id="17"/>
          <p:cNvSpPr txBox="true"/>
          <p:nvPr/>
        </p:nvSpPr>
        <p:spPr>
          <a:xfrm rot="0">
            <a:off x="12384238" y="4676247"/>
            <a:ext cx="4456626" cy="2906245"/>
          </a:xfrm>
          <a:prstGeom prst="rect">
            <a:avLst/>
          </a:prstGeom>
        </p:spPr>
        <p:txBody>
          <a:bodyPr anchor="t" rtlCol="false" tIns="0" lIns="0" bIns="0" rIns="0">
            <a:spAutoFit/>
          </a:bodyPr>
          <a:lstStyle/>
          <a:p>
            <a:pPr algn="ctr">
              <a:lnSpc>
                <a:spcPts val="2563"/>
              </a:lnSpc>
            </a:pPr>
            <a:r>
              <a:rPr lang="en-US" sz="1830">
                <a:solidFill>
                  <a:srgbClr val="00694C"/>
                </a:solidFill>
                <a:latin typeface="Raleway Bold"/>
              </a:rPr>
              <a:t>Traffic Management</a:t>
            </a:r>
          </a:p>
          <a:p>
            <a:pPr>
              <a:lnSpc>
                <a:spcPts val="2563"/>
              </a:lnSpc>
            </a:pPr>
          </a:p>
          <a:p>
            <a:pPr>
              <a:lnSpc>
                <a:spcPts val="2563"/>
              </a:lnSpc>
            </a:pPr>
            <a:r>
              <a:rPr lang="en-US" sz="1830">
                <a:solidFill>
                  <a:srgbClr val="00694C"/>
                </a:solidFill>
                <a:latin typeface="Raleway Bold"/>
              </a:rPr>
              <a:t> Hardware</a:t>
            </a:r>
            <a:r>
              <a:rPr lang="en-US" sz="1830">
                <a:solidFill>
                  <a:srgbClr val="00694C"/>
                </a:solidFill>
                <a:latin typeface="Raleway Semi-Bold"/>
              </a:rPr>
              <a:t>:</a:t>
            </a:r>
            <a:r>
              <a:rPr lang="en-US" sz="1830">
                <a:solidFill>
                  <a:srgbClr val="00694C"/>
                </a:solidFill>
                <a:latin typeface="Raleway"/>
              </a:rPr>
              <a:t> Traffic sensors and AI processors enable traffic analysis.</a:t>
            </a:r>
          </a:p>
          <a:p>
            <a:pPr>
              <a:lnSpc>
                <a:spcPts val="2563"/>
              </a:lnSpc>
            </a:pPr>
          </a:p>
          <a:p>
            <a:pPr>
              <a:lnSpc>
                <a:spcPts val="2563"/>
              </a:lnSpc>
              <a:spcBef>
                <a:spcPct val="0"/>
              </a:spcBef>
            </a:pPr>
            <a:r>
              <a:rPr lang="en-US" sz="1830">
                <a:solidFill>
                  <a:srgbClr val="00694C"/>
                </a:solidFill>
                <a:latin typeface="Raleway Bold"/>
              </a:rPr>
              <a:t>Software: </a:t>
            </a:r>
            <a:r>
              <a:rPr lang="en-US" sz="1830">
                <a:solidFill>
                  <a:srgbClr val="00694C"/>
                </a:solidFill>
                <a:latin typeface="Raleway"/>
              </a:rPr>
              <a:t>AI-driven algorithms optimize traffic flow, while accident scene reconstruction software assists in incident response.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6497251" y="2870517"/>
            <a:ext cx="5293498" cy="6102597"/>
            <a:chOff x="0" y="0"/>
            <a:chExt cx="1394172" cy="1607268"/>
          </a:xfrm>
        </p:grpSpPr>
        <p:sp>
          <p:nvSpPr>
            <p:cNvPr name="Freeform 3" id="3"/>
            <p:cNvSpPr/>
            <p:nvPr/>
          </p:nvSpPr>
          <p:spPr>
            <a:xfrm flipH="false" flipV="false" rot="0">
              <a:off x="0" y="0"/>
              <a:ext cx="1394172" cy="1607268"/>
            </a:xfrm>
            <a:custGeom>
              <a:avLst/>
              <a:gdLst/>
              <a:ahLst/>
              <a:cxnLst/>
              <a:rect r="r" b="b" t="t" l="l"/>
              <a:pathLst>
                <a:path h="1607268" w="1394172">
                  <a:moveTo>
                    <a:pt x="11700" y="0"/>
                  </a:moveTo>
                  <a:lnTo>
                    <a:pt x="1382472" y="0"/>
                  </a:lnTo>
                  <a:cubicBezTo>
                    <a:pt x="1388934" y="0"/>
                    <a:pt x="1394172" y="5238"/>
                    <a:pt x="1394172" y="11700"/>
                  </a:cubicBezTo>
                  <a:lnTo>
                    <a:pt x="1394172" y="1595568"/>
                  </a:lnTo>
                  <a:cubicBezTo>
                    <a:pt x="1394172" y="1602030"/>
                    <a:pt x="1388934" y="1607268"/>
                    <a:pt x="1382472" y="1607268"/>
                  </a:cubicBezTo>
                  <a:lnTo>
                    <a:pt x="11700" y="1607268"/>
                  </a:lnTo>
                  <a:cubicBezTo>
                    <a:pt x="5238" y="1607268"/>
                    <a:pt x="0" y="1602030"/>
                    <a:pt x="0" y="1595568"/>
                  </a:cubicBezTo>
                  <a:lnTo>
                    <a:pt x="0" y="11700"/>
                  </a:lnTo>
                  <a:cubicBezTo>
                    <a:pt x="0" y="5238"/>
                    <a:pt x="5238" y="0"/>
                    <a:pt x="11700" y="0"/>
                  </a:cubicBezTo>
                  <a:close/>
                </a:path>
              </a:pathLst>
            </a:custGeom>
            <a:solidFill>
              <a:srgbClr val="A9DFD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945557" y="1285875"/>
            <a:ext cx="12396886" cy="1107676"/>
          </a:xfrm>
          <a:prstGeom prst="rect">
            <a:avLst/>
          </a:prstGeom>
        </p:spPr>
        <p:txBody>
          <a:bodyPr anchor="t" rtlCol="false" tIns="0" lIns="0" bIns="0" rIns="0">
            <a:spAutoFit/>
          </a:bodyPr>
          <a:lstStyle/>
          <a:p>
            <a:pPr algn="ctr" marL="0" indent="0" lvl="1">
              <a:lnSpc>
                <a:spcPts val="8084"/>
              </a:lnSpc>
            </a:pPr>
            <a:r>
              <a:rPr lang="en-US" sz="8983" spc="-413">
                <a:solidFill>
                  <a:srgbClr val="00694C"/>
                </a:solidFill>
                <a:latin typeface="Raleway Bold"/>
              </a:rPr>
              <a:t>TECHNOLOGY STACK</a:t>
            </a:r>
          </a:p>
        </p:txBody>
      </p:sp>
      <p:grpSp>
        <p:nvGrpSpPr>
          <p:cNvPr name="Group 6" id="6"/>
          <p:cNvGrpSpPr/>
          <p:nvPr/>
        </p:nvGrpSpPr>
        <p:grpSpPr>
          <a:xfrm rot="0">
            <a:off x="1028700" y="2870517"/>
            <a:ext cx="5293498" cy="6102597"/>
            <a:chOff x="0" y="0"/>
            <a:chExt cx="1394172" cy="1607268"/>
          </a:xfrm>
        </p:grpSpPr>
        <p:sp>
          <p:nvSpPr>
            <p:cNvPr name="Freeform 7" id="7"/>
            <p:cNvSpPr/>
            <p:nvPr/>
          </p:nvSpPr>
          <p:spPr>
            <a:xfrm flipH="false" flipV="false" rot="0">
              <a:off x="0" y="0"/>
              <a:ext cx="1394172" cy="1607268"/>
            </a:xfrm>
            <a:custGeom>
              <a:avLst/>
              <a:gdLst/>
              <a:ahLst/>
              <a:cxnLst/>
              <a:rect r="r" b="b" t="t" l="l"/>
              <a:pathLst>
                <a:path h="1607268" w="1394172">
                  <a:moveTo>
                    <a:pt x="11700" y="0"/>
                  </a:moveTo>
                  <a:lnTo>
                    <a:pt x="1382472" y="0"/>
                  </a:lnTo>
                  <a:cubicBezTo>
                    <a:pt x="1388934" y="0"/>
                    <a:pt x="1394172" y="5238"/>
                    <a:pt x="1394172" y="11700"/>
                  </a:cubicBezTo>
                  <a:lnTo>
                    <a:pt x="1394172" y="1595568"/>
                  </a:lnTo>
                  <a:cubicBezTo>
                    <a:pt x="1394172" y="1602030"/>
                    <a:pt x="1388934" y="1607268"/>
                    <a:pt x="1382472" y="1607268"/>
                  </a:cubicBezTo>
                  <a:lnTo>
                    <a:pt x="11700" y="1607268"/>
                  </a:lnTo>
                  <a:cubicBezTo>
                    <a:pt x="5238" y="1607268"/>
                    <a:pt x="0" y="1602030"/>
                    <a:pt x="0" y="1595568"/>
                  </a:cubicBezTo>
                  <a:lnTo>
                    <a:pt x="0" y="11700"/>
                  </a:lnTo>
                  <a:cubicBezTo>
                    <a:pt x="0" y="5238"/>
                    <a:pt x="5238" y="0"/>
                    <a:pt x="11700" y="0"/>
                  </a:cubicBezTo>
                  <a:close/>
                </a:path>
              </a:pathLst>
            </a:custGeom>
            <a:solidFill>
              <a:srgbClr val="A9DFD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965802" y="2870517"/>
            <a:ext cx="5293498" cy="6102597"/>
            <a:chOff x="0" y="0"/>
            <a:chExt cx="1394172" cy="1607268"/>
          </a:xfrm>
        </p:grpSpPr>
        <p:sp>
          <p:nvSpPr>
            <p:cNvPr name="Freeform 10" id="10"/>
            <p:cNvSpPr/>
            <p:nvPr/>
          </p:nvSpPr>
          <p:spPr>
            <a:xfrm flipH="false" flipV="false" rot="0">
              <a:off x="0" y="0"/>
              <a:ext cx="1394172" cy="1607268"/>
            </a:xfrm>
            <a:custGeom>
              <a:avLst/>
              <a:gdLst/>
              <a:ahLst/>
              <a:cxnLst/>
              <a:rect r="r" b="b" t="t" l="l"/>
              <a:pathLst>
                <a:path h="1607268" w="1394172">
                  <a:moveTo>
                    <a:pt x="11700" y="0"/>
                  </a:moveTo>
                  <a:lnTo>
                    <a:pt x="1382472" y="0"/>
                  </a:lnTo>
                  <a:cubicBezTo>
                    <a:pt x="1388934" y="0"/>
                    <a:pt x="1394172" y="5238"/>
                    <a:pt x="1394172" y="11700"/>
                  </a:cubicBezTo>
                  <a:lnTo>
                    <a:pt x="1394172" y="1595568"/>
                  </a:lnTo>
                  <a:cubicBezTo>
                    <a:pt x="1394172" y="1602030"/>
                    <a:pt x="1388934" y="1607268"/>
                    <a:pt x="1382472" y="1607268"/>
                  </a:cubicBezTo>
                  <a:lnTo>
                    <a:pt x="11700" y="1607268"/>
                  </a:lnTo>
                  <a:cubicBezTo>
                    <a:pt x="5238" y="1607268"/>
                    <a:pt x="0" y="1602030"/>
                    <a:pt x="0" y="1595568"/>
                  </a:cubicBezTo>
                  <a:lnTo>
                    <a:pt x="0" y="11700"/>
                  </a:lnTo>
                  <a:cubicBezTo>
                    <a:pt x="0" y="5238"/>
                    <a:pt x="5238" y="0"/>
                    <a:pt x="11700" y="0"/>
                  </a:cubicBezTo>
                  <a:close/>
                </a:path>
              </a:pathLst>
            </a:custGeom>
            <a:solidFill>
              <a:srgbClr val="A9DFD0"/>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2466817" y="3327705"/>
            <a:ext cx="2420710" cy="1181124"/>
          </a:xfrm>
          <a:prstGeom prst="rect">
            <a:avLst/>
          </a:prstGeom>
        </p:spPr>
        <p:txBody>
          <a:bodyPr anchor="t" rtlCol="false" tIns="0" lIns="0" bIns="0" rIns="0">
            <a:spAutoFit/>
          </a:bodyPr>
          <a:lstStyle/>
          <a:p>
            <a:pPr algn="ctr" marL="0" indent="0" lvl="1">
              <a:lnSpc>
                <a:spcPts val="8550"/>
              </a:lnSpc>
            </a:pPr>
            <a:r>
              <a:rPr lang="en-US" sz="9500" spc="-437">
                <a:solidFill>
                  <a:srgbClr val="00694C"/>
                </a:solidFill>
                <a:latin typeface="Raleway Medium"/>
              </a:rPr>
              <a:t>04.</a:t>
            </a:r>
          </a:p>
        </p:txBody>
      </p:sp>
      <p:sp>
        <p:nvSpPr>
          <p:cNvPr name="TextBox 13" id="13"/>
          <p:cNvSpPr txBox="true"/>
          <p:nvPr/>
        </p:nvSpPr>
        <p:spPr>
          <a:xfrm rot="0">
            <a:off x="7933645" y="3327705"/>
            <a:ext cx="2420710" cy="1181124"/>
          </a:xfrm>
          <a:prstGeom prst="rect">
            <a:avLst/>
          </a:prstGeom>
        </p:spPr>
        <p:txBody>
          <a:bodyPr anchor="t" rtlCol="false" tIns="0" lIns="0" bIns="0" rIns="0">
            <a:spAutoFit/>
          </a:bodyPr>
          <a:lstStyle/>
          <a:p>
            <a:pPr algn="ctr" marL="0" indent="0" lvl="1">
              <a:lnSpc>
                <a:spcPts val="8550"/>
              </a:lnSpc>
            </a:pPr>
            <a:r>
              <a:rPr lang="en-US" sz="9500" spc="-437">
                <a:solidFill>
                  <a:srgbClr val="00694C"/>
                </a:solidFill>
                <a:latin typeface="Raleway Medium"/>
              </a:rPr>
              <a:t>05.</a:t>
            </a:r>
          </a:p>
        </p:txBody>
      </p:sp>
      <p:sp>
        <p:nvSpPr>
          <p:cNvPr name="TextBox 14" id="14"/>
          <p:cNvSpPr txBox="true"/>
          <p:nvPr/>
        </p:nvSpPr>
        <p:spPr>
          <a:xfrm rot="0">
            <a:off x="13402196" y="3327716"/>
            <a:ext cx="2420710" cy="1181101"/>
          </a:xfrm>
          <a:prstGeom prst="rect">
            <a:avLst/>
          </a:prstGeom>
        </p:spPr>
        <p:txBody>
          <a:bodyPr anchor="t" rtlCol="false" tIns="0" lIns="0" bIns="0" rIns="0">
            <a:spAutoFit/>
          </a:bodyPr>
          <a:lstStyle/>
          <a:p>
            <a:pPr algn="ctr" marL="0" indent="0" lvl="1">
              <a:lnSpc>
                <a:spcPts val="8550"/>
              </a:lnSpc>
            </a:pPr>
            <a:r>
              <a:rPr lang="en-US" sz="9500" spc="-437">
                <a:solidFill>
                  <a:srgbClr val="00694C"/>
                </a:solidFill>
                <a:latin typeface="Raleway Medium"/>
              </a:rPr>
              <a:t>06.</a:t>
            </a:r>
          </a:p>
        </p:txBody>
      </p:sp>
      <p:sp>
        <p:nvSpPr>
          <p:cNvPr name="TextBox 15" id="15"/>
          <p:cNvSpPr txBox="true"/>
          <p:nvPr/>
        </p:nvSpPr>
        <p:spPr>
          <a:xfrm rot="0">
            <a:off x="6915687" y="4676247"/>
            <a:ext cx="4456626" cy="2906245"/>
          </a:xfrm>
          <a:prstGeom prst="rect">
            <a:avLst/>
          </a:prstGeom>
        </p:spPr>
        <p:txBody>
          <a:bodyPr anchor="t" rtlCol="false" tIns="0" lIns="0" bIns="0" rIns="0">
            <a:spAutoFit/>
          </a:bodyPr>
          <a:lstStyle/>
          <a:p>
            <a:pPr algn="ctr">
              <a:lnSpc>
                <a:spcPts val="2563"/>
              </a:lnSpc>
            </a:pPr>
            <a:r>
              <a:rPr lang="en-US" sz="1830">
                <a:solidFill>
                  <a:srgbClr val="00694C"/>
                </a:solidFill>
                <a:latin typeface="Raleway Bold"/>
              </a:rPr>
              <a:t>Environmental Monitoring</a:t>
            </a:r>
          </a:p>
          <a:p>
            <a:pPr>
              <a:lnSpc>
                <a:spcPts val="2563"/>
              </a:lnSpc>
            </a:pPr>
          </a:p>
          <a:p>
            <a:pPr>
              <a:lnSpc>
                <a:spcPts val="2563"/>
              </a:lnSpc>
            </a:pPr>
            <a:r>
              <a:rPr lang="en-US" sz="1830">
                <a:solidFill>
                  <a:srgbClr val="00694C"/>
                </a:solidFill>
                <a:latin typeface="Raleway Bold"/>
              </a:rPr>
              <a:t> Hardware</a:t>
            </a:r>
            <a:r>
              <a:rPr lang="en-US" sz="1830">
                <a:solidFill>
                  <a:srgbClr val="00694C"/>
                </a:solidFill>
                <a:latin typeface="Raleway Semi-Bold"/>
              </a:rPr>
              <a:t>: </a:t>
            </a:r>
            <a:r>
              <a:rPr lang="en-US" sz="1830">
                <a:solidFill>
                  <a:srgbClr val="00694C"/>
                </a:solidFill>
                <a:latin typeface="Raleway"/>
              </a:rPr>
              <a:t>Environmental sensors (air quality, radiation, gas detection) and environmental monitoring drones.</a:t>
            </a:r>
          </a:p>
          <a:p>
            <a:pPr>
              <a:lnSpc>
                <a:spcPts val="2563"/>
              </a:lnSpc>
            </a:pPr>
          </a:p>
          <a:p>
            <a:pPr>
              <a:lnSpc>
                <a:spcPts val="2563"/>
              </a:lnSpc>
              <a:spcBef>
                <a:spcPct val="0"/>
              </a:spcBef>
            </a:pPr>
            <a:r>
              <a:rPr lang="en-US" sz="1830">
                <a:solidFill>
                  <a:srgbClr val="00694C"/>
                </a:solidFill>
                <a:latin typeface="Raleway Bold"/>
              </a:rPr>
              <a:t>Software: </a:t>
            </a:r>
            <a:r>
              <a:rPr lang="en-US" sz="1830">
                <a:solidFill>
                  <a:srgbClr val="00694C"/>
                </a:solidFill>
                <a:latin typeface="Raleway"/>
              </a:rPr>
              <a:t>Data analysis and visualization software enable real-time environmental data assessment.</a:t>
            </a:r>
          </a:p>
        </p:txBody>
      </p:sp>
      <p:sp>
        <p:nvSpPr>
          <p:cNvPr name="TextBox 16" id="16"/>
          <p:cNvSpPr txBox="true"/>
          <p:nvPr/>
        </p:nvSpPr>
        <p:spPr>
          <a:xfrm rot="0">
            <a:off x="1224447" y="4676247"/>
            <a:ext cx="4905450" cy="3159125"/>
          </a:xfrm>
          <a:prstGeom prst="rect">
            <a:avLst/>
          </a:prstGeom>
        </p:spPr>
        <p:txBody>
          <a:bodyPr anchor="t" rtlCol="false" tIns="0" lIns="0" bIns="0" rIns="0">
            <a:spAutoFit/>
          </a:bodyPr>
          <a:lstStyle/>
          <a:p>
            <a:pPr algn="ctr">
              <a:lnSpc>
                <a:spcPts val="2799"/>
              </a:lnSpc>
              <a:spcBef>
                <a:spcPct val="0"/>
              </a:spcBef>
            </a:pPr>
            <a:r>
              <a:rPr lang="en-US" sz="1999">
                <a:solidFill>
                  <a:srgbClr val="00694C"/>
                </a:solidFill>
                <a:latin typeface="Arimo Bold"/>
              </a:rPr>
              <a:t>Water Quality Monitoring</a:t>
            </a:r>
          </a:p>
          <a:p>
            <a:pPr algn="ctr">
              <a:lnSpc>
                <a:spcPts val="2799"/>
              </a:lnSpc>
              <a:spcBef>
                <a:spcPct val="0"/>
              </a:spcBef>
            </a:pPr>
          </a:p>
          <a:p>
            <a:pPr>
              <a:lnSpc>
                <a:spcPts val="2799"/>
              </a:lnSpc>
              <a:spcBef>
                <a:spcPct val="0"/>
              </a:spcBef>
            </a:pPr>
            <a:r>
              <a:rPr lang="en-US" sz="1999">
                <a:solidFill>
                  <a:srgbClr val="00694C"/>
                </a:solidFill>
                <a:latin typeface="Arimo"/>
              </a:rPr>
              <a:t> </a:t>
            </a:r>
            <a:r>
              <a:rPr lang="en-US" sz="1999">
                <a:solidFill>
                  <a:srgbClr val="00694C"/>
                </a:solidFill>
                <a:latin typeface="Arimo Bold"/>
              </a:rPr>
              <a:t>Hardware:</a:t>
            </a:r>
            <a:r>
              <a:rPr lang="en-US" sz="1999">
                <a:solidFill>
                  <a:srgbClr val="00694C"/>
                </a:solidFill>
                <a:latin typeface="Arimo"/>
              </a:rPr>
              <a:t> Autonomous underwater robots equipped with water quality sensors.</a:t>
            </a:r>
          </a:p>
          <a:p>
            <a:pPr>
              <a:lnSpc>
                <a:spcPts val="2799"/>
              </a:lnSpc>
              <a:spcBef>
                <a:spcPct val="0"/>
              </a:spcBef>
            </a:pPr>
            <a:r>
              <a:rPr lang="en-US" sz="1999">
                <a:solidFill>
                  <a:srgbClr val="00694C"/>
                </a:solidFill>
                <a:latin typeface="Arimo"/>
              </a:rPr>
              <a:t> </a:t>
            </a:r>
          </a:p>
          <a:p>
            <a:pPr>
              <a:lnSpc>
                <a:spcPts val="2799"/>
              </a:lnSpc>
              <a:spcBef>
                <a:spcPct val="0"/>
              </a:spcBef>
            </a:pPr>
            <a:r>
              <a:rPr lang="en-US" sz="1999">
                <a:solidFill>
                  <a:srgbClr val="00694C"/>
                </a:solidFill>
                <a:latin typeface="Arimo Bold"/>
              </a:rPr>
              <a:t>Software</a:t>
            </a:r>
            <a:r>
              <a:rPr lang="en-US" sz="1999">
                <a:solidFill>
                  <a:srgbClr val="00694C"/>
                </a:solidFill>
                <a:latin typeface="Arimo"/>
              </a:rPr>
              <a:t>: Autonomous navigation algorithms and pollution detection algorithms ensure precise water quality monitoring.</a:t>
            </a:r>
          </a:p>
        </p:txBody>
      </p:sp>
      <p:sp>
        <p:nvSpPr>
          <p:cNvPr name="TextBox 17" id="17"/>
          <p:cNvSpPr txBox="true"/>
          <p:nvPr/>
        </p:nvSpPr>
        <p:spPr>
          <a:xfrm rot="0">
            <a:off x="12384238" y="4676247"/>
            <a:ext cx="4456626" cy="2906245"/>
          </a:xfrm>
          <a:prstGeom prst="rect">
            <a:avLst/>
          </a:prstGeom>
        </p:spPr>
        <p:txBody>
          <a:bodyPr anchor="t" rtlCol="false" tIns="0" lIns="0" bIns="0" rIns="0">
            <a:spAutoFit/>
          </a:bodyPr>
          <a:lstStyle/>
          <a:p>
            <a:pPr algn="ctr">
              <a:lnSpc>
                <a:spcPts val="2563"/>
              </a:lnSpc>
            </a:pPr>
            <a:r>
              <a:rPr lang="en-US" sz="1830">
                <a:solidFill>
                  <a:srgbClr val="00694C"/>
                </a:solidFill>
                <a:latin typeface="Raleway Bold"/>
              </a:rPr>
              <a:t>Disaster Response</a:t>
            </a:r>
          </a:p>
          <a:p>
            <a:pPr>
              <a:lnSpc>
                <a:spcPts val="2563"/>
              </a:lnSpc>
            </a:pPr>
          </a:p>
          <a:p>
            <a:pPr>
              <a:lnSpc>
                <a:spcPts val="2563"/>
              </a:lnSpc>
            </a:pPr>
            <a:r>
              <a:rPr lang="en-US" sz="1830">
                <a:solidFill>
                  <a:srgbClr val="00694C"/>
                </a:solidFill>
                <a:latin typeface="Raleway Bold"/>
              </a:rPr>
              <a:t> Hardware</a:t>
            </a:r>
            <a:r>
              <a:rPr lang="en-US" sz="1830">
                <a:solidFill>
                  <a:srgbClr val="00694C"/>
                </a:solidFill>
                <a:latin typeface="Raleway Semi-Bold"/>
              </a:rPr>
              <a:t>: </a:t>
            </a:r>
            <a:r>
              <a:rPr lang="en-US" sz="1830">
                <a:solidFill>
                  <a:srgbClr val="00694C"/>
                </a:solidFill>
                <a:latin typeface="Raleway"/>
              </a:rPr>
              <a:t>Thermal imaging drones and cargo delivery drones.</a:t>
            </a:r>
          </a:p>
          <a:p>
            <a:pPr>
              <a:lnSpc>
                <a:spcPts val="2563"/>
              </a:lnSpc>
            </a:pPr>
          </a:p>
          <a:p>
            <a:pPr>
              <a:lnSpc>
                <a:spcPts val="2563"/>
              </a:lnSpc>
              <a:spcBef>
                <a:spcPct val="0"/>
              </a:spcBef>
            </a:pPr>
            <a:r>
              <a:rPr lang="en-US" sz="1830">
                <a:solidFill>
                  <a:srgbClr val="00694C"/>
                </a:solidFill>
                <a:latin typeface="Raleway Bold"/>
              </a:rPr>
              <a:t>Software:</a:t>
            </a:r>
            <a:r>
              <a:rPr lang="en-US" sz="1830">
                <a:solidFill>
                  <a:srgbClr val="00694C"/>
                </a:solidFill>
                <a:latin typeface="Raleway"/>
              </a:rPr>
              <a:t> Swarm coordination algorithms, AI for survivor detection, and precision cargo delivery algorithms facilitate efficient disaster response.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7219174" y="1171575"/>
            <a:ext cx="3849652" cy="634746"/>
          </a:xfrm>
          <a:prstGeom prst="rect">
            <a:avLst/>
          </a:prstGeom>
        </p:spPr>
        <p:txBody>
          <a:bodyPr anchor="t" rtlCol="false" tIns="0" lIns="0" bIns="0" rIns="0">
            <a:spAutoFit/>
          </a:bodyPr>
          <a:lstStyle/>
          <a:p>
            <a:pPr marL="0" indent="0" lvl="1">
              <a:lnSpc>
                <a:spcPts val="4644"/>
              </a:lnSpc>
            </a:pPr>
            <a:r>
              <a:rPr lang="en-US" sz="5159" spc="-237">
                <a:solidFill>
                  <a:srgbClr val="00694C"/>
                </a:solidFill>
                <a:latin typeface="Raleway Bold"/>
              </a:rPr>
              <a:t>USE CASES</a:t>
            </a:r>
          </a:p>
        </p:txBody>
      </p:sp>
      <p:sp>
        <p:nvSpPr>
          <p:cNvPr name="Freeform 3" id="3"/>
          <p:cNvSpPr/>
          <p:nvPr/>
        </p:nvSpPr>
        <p:spPr>
          <a:xfrm flipH="false" flipV="false" rot="0">
            <a:off x="13007061" y="3080540"/>
            <a:ext cx="4631134" cy="4125919"/>
          </a:xfrm>
          <a:custGeom>
            <a:avLst/>
            <a:gdLst/>
            <a:ahLst/>
            <a:cxnLst/>
            <a:rect r="r" b="b" t="t" l="l"/>
            <a:pathLst>
              <a:path h="4125919" w="4631134">
                <a:moveTo>
                  <a:pt x="0" y="0"/>
                </a:moveTo>
                <a:lnTo>
                  <a:pt x="4631134" y="0"/>
                </a:lnTo>
                <a:lnTo>
                  <a:pt x="4631134" y="4125920"/>
                </a:lnTo>
                <a:lnTo>
                  <a:pt x="0" y="4125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miter/>
          </a:ln>
        </p:spPr>
      </p:sp>
      <p:sp>
        <p:nvSpPr>
          <p:cNvPr name="AutoShape 4" id="4"/>
          <p:cNvSpPr/>
          <p:nvPr/>
        </p:nvSpPr>
        <p:spPr>
          <a:xfrm flipH="true" flipV="true">
            <a:off x="1439505" y="9277350"/>
            <a:ext cx="11122253" cy="6754"/>
          </a:xfrm>
          <a:prstGeom prst="line">
            <a:avLst/>
          </a:prstGeom>
          <a:ln cap="flat" w="38100">
            <a:solidFill>
              <a:srgbClr val="000000"/>
            </a:solidFill>
            <a:prstDash val="solid"/>
            <a:headEnd type="none" len="sm" w="sm"/>
            <a:tailEnd type="none" len="sm" w="sm"/>
          </a:ln>
        </p:spPr>
      </p:sp>
      <p:sp>
        <p:nvSpPr>
          <p:cNvPr name="AutoShape 5" id="5"/>
          <p:cNvSpPr/>
          <p:nvPr/>
        </p:nvSpPr>
        <p:spPr>
          <a:xfrm flipH="true">
            <a:off x="1392146" y="2328057"/>
            <a:ext cx="11236020" cy="0"/>
          </a:xfrm>
          <a:prstGeom prst="line">
            <a:avLst/>
          </a:prstGeom>
          <a:ln cap="flat" w="38100">
            <a:solidFill>
              <a:srgbClr val="FFFFFF"/>
            </a:solidFill>
            <a:prstDash val="solid"/>
            <a:headEnd type="none" len="sm" w="sm"/>
            <a:tailEnd type="none" len="sm" w="sm"/>
          </a:ln>
        </p:spPr>
      </p:sp>
      <p:sp>
        <p:nvSpPr>
          <p:cNvPr name="AutoShape 6" id="6"/>
          <p:cNvSpPr/>
          <p:nvPr/>
        </p:nvSpPr>
        <p:spPr>
          <a:xfrm>
            <a:off x="1392146" y="2309007"/>
            <a:ext cx="28309" cy="6975019"/>
          </a:xfrm>
          <a:prstGeom prst="line">
            <a:avLst/>
          </a:prstGeom>
          <a:ln cap="flat" w="38100">
            <a:solidFill>
              <a:srgbClr val="FFFFFF"/>
            </a:solidFill>
            <a:prstDash val="solid"/>
            <a:headEnd type="none" len="sm" w="sm"/>
            <a:tailEnd type="none" len="sm" w="sm"/>
          </a:ln>
        </p:spPr>
      </p:sp>
      <p:sp>
        <p:nvSpPr>
          <p:cNvPr name="AutoShape 7" id="7"/>
          <p:cNvSpPr/>
          <p:nvPr/>
        </p:nvSpPr>
        <p:spPr>
          <a:xfrm>
            <a:off x="12580808" y="2309085"/>
            <a:ext cx="28309" cy="6975019"/>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1542260" y="3080540"/>
            <a:ext cx="10935793" cy="5595312"/>
            <a:chOff x="0" y="0"/>
            <a:chExt cx="14581057" cy="7460415"/>
          </a:xfrm>
        </p:grpSpPr>
        <p:sp>
          <p:nvSpPr>
            <p:cNvPr name="TextBox 9" id="9"/>
            <p:cNvSpPr txBox="true"/>
            <p:nvPr/>
          </p:nvSpPr>
          <p:spPr>
            <a:xfrm rot="0">
              <a:off x="0" y="190500"/>
              <a:ext cx="1607587" cy="1272031"/>
            </a:xfrm>
            <a:prstGeom prst="rect">
              <a:avLst/>
            </a:prstGeom>
          </p:spPr>
          <p:txBody>
            <a:bodyPr anchor="t" rtlCol="false" tIns="0" lIns="0" bIns="0" rIns="0">
              <a:spAutoFit/>
            </a:bodyPr>
            <a:lstStyle/>
            <a:p>
              <a:pPr marL="0" indent="0" lvl="1">
                <a:lnSpc>
                  <a:spcPts val="6497"/>
                </a:lnSpc>
              </a:pPr>
              <a:r>
                <a:rPr lang="en-US" sz="7219" spc="-332">
                  <a:solidFill>
                    <a:srgbClr val="00694C"/>
                  </a:solidFill>
                  <a:latin typeface="Raleway Medium"/>
                </a:rPr>
                <a:t>01.</a:t>
              </a:r>
            </a:p>
          </p:txBody>
        </p:sp>
        <p:sp>
          <p:nvSpPr>
            <p:cNvPr name="TextBox 10" id="10"/>
            <p:cNvSpPr txBox="true"/>
            <p:nvPr/>
          </p:nvSpPr>
          <p:spPr>
            <a:xfrm rot="0">
              <a:off x="0" y="2400489"/>
              <a:ext cx="1607587" cy="1272031"/>
            </a:xfrm>
            <a:prstGeom prst="rect">
              <a:avLst/>
            </a:prstGeom>
          </p:spPr>
          <p:txBody>
            <a:bodyPr anchor="t" rtlCol="false" tIns="0" lIns="0" bIns="0" rIns="0">
              <a:spAutoFit/>
            </a:bodyPr>
            <a:lstStyle/>
            <a:p>
              <a:pPr marL="0" indent="0" lvl="1">
                <a:lnSpc>
                  <a:spcPts val="6497"/>
                </a:lnSpc>
              </a:pPr>
              <a:r>
                <a:rPr lang="en-US" sz="7219" spc="-332">
                  <a:solidFill>
                    <a:srgbClr val="00694C"/>
                  </a:solidFill>
                  <a:latin typeface="Raleway Medium"/>
                </a:rPr>
                <a:t>02.</a:t>
              </a:r>
            </a:p>
          </p:txBody>
        </p:sp>
        <p:sp>
          <p:nvSpPr>
            <p:cNvPr name="TextBox 11" id="11"/>
            <p:cNvSpPr txBox="true"/>
            <p:nvPr/>
          </p:nvSpPr>
          <p:spPr>
            <a:xfrm rot="0">
              <a:off x="1805780" y="177944"/>
              <a:ext cx="12685644" cy="1049492"/>
            </a:xfrm>
            <a:prstGeom prst="rect">
              <a:avLst/>
            </a:prstGeom>
          </p:spPr>
          <p:txBody>
            <a:bodyPr anchor="t" rtlCol="false" tIns="0" lIns="0" bIns="0" rIns="0">
              <a:spAutoFit/>
            </a:bodyPr>
            <a:lstStyle/>
            <a:p>
              <a:pPr>
                <a:lnSpc>
                  <a:spcPts val="3186"/>
                </a:lnSpc>
                <a:spcBef>
                  <a:spcPct val="0"/>
                </a:spcBef>
              </a:pPr>
              <a:r>
                <a:rPr lang="en-US" sz="2275">
                  <a:solidFill>
                    <a:srgbClr val="00694C"/>
                  </a:solidFill>
                  <a:latin typeface="Arimo Bold"/>
                </a:rPr>
                <a:t>Natural Disasters:</a:t>
              </a:r>
              <a:r>
                <a:rPr lang="en-US" sz="2275">
                  <a:solidFill>
                    <a:srgbClr val="00694C"/>
                  </a:solidFill>
                  <a:latin typeface="Arimo"/>
                </a:rPr>
                <a:t> Rapid response, survivor location, and aid delivery during earthquakes, floods, landslides, and other natural disasters.</a:t>
              </a:r>
            </a:p>
          </p:txBody>
        </p:sp>
        <p:sp>
          <p:nvSpPr>
            <p:cNvPr name="TextBox 12" id="12"/>
            <p:cNvSpPr txBox="true"/>
            <p:nvPr/>
          </p:nvSpPr>
          <p:spPr>
            <a:xfrm rot="0">
              <a:off x="1805780" y="2623028"/>
              <a:ext cx="12685644" cy="1049492"/>
            </a:xfrm>
            <a:prstGeom prst="rect">
              <a:avLst/>
            </a:prstGeom>
          </p:spPr>
          <p:txBody>
            <a:bodyPr anchor="t" rtlCol="false" tIns="0" lIns="0" bIns="0" rIns="0">
              <a:spAutoFit/>
            </a:bodyPr>
            <a:lstStyle/>
            <a:p>
              <a:pPr>
                <a:lnSpc>
                  <a:spcPts val="3186"/>
                </a:lnSpc>
                <a:spcBef>
                  <a:spcPct val="0"/>
                </a:spcBef>
              </a:pPr>
              <a:r>
                <a:rPr lang="en-US" sz="2275">
                  <a:solidFill>
                    <a:srgbClr val="00694C"/>
                  </a:solidFill>
                  <a:latin typeface="Arimo Bold"/>
                </a:rPr>
                <a:t>Traffic Management</a:t>
              </a:r>
              <a:r>
                <a:rPr lang="en-US" sz="2275">
                  <a:solidFill>
                    <a:srgbClr val="00694C"/>
                  </a:solidFill>
                  <a:latin typeface="Arimo"/>
                </a:rPr>
                <a:t> Rapid response, survivor location, and aid delivery during earthquakes, floods, landslides, and other natural disasters.</a:t>
              </a:r>
            </a:p>
          </p:txBody>
        </p:sp>
        <p:sp>
          <p:nvSpPr>
            <p:cNvPr name="TextBox 13" id="13"/>
            <p:cNvSpPr txBox="true"/>
            <p:nvPr/>
          </p:nvSpPr>
          <p:spPr>
            <a:xfrm rot="0">
              <a:off x="14452" y="4368825"/>
              <a:ext cx="1607587" cy="1272031"/>
            </a:xfrm>
            <a:prstGeom prst="rect">
              <a:avLst/>
            </a:prstGeom>
          </p:spPr>
          <p:txBody>
            <a:bodyPr anchor="t" rtlCol="false" tIns="0" lIns="0" bIns="0" rIns="0">
              <a:spAutoFit/>
            </a:bodyPr>
            <a:lstStyle/>
            <a:p>
              <a:pPr marL="0" indent="0" lvl="1">
                <a:lnSpc>
                  <a:spcPts val="6497"/>
                </a:lnSpc>
              </a:pPr>
              <a:r>
                <a:rPr lang="en-US" sz="7219" spc="-332">
                  <a:solidFill>
                    <a:srgbClr val="00694C"/>
                  </a:solidFill>
                  <a:latin typeface="Raleway Medium"/>
                </a:rPr>
                <a:t>03.</a:t>
              </a:r>
            </a:p>
          </p:txBody>
        </p:sp>
        <p:sp>
          <p:nvSpPr>
            <p:cNvPr name="TextBox 14" id="14"/>
            <p:cNvSpPr txBox="true"/>
            <p:nvPr/>
          </p:nvSpPr>
          <p:spPr>
            <a:xfrm rot="0">
              <a:off x="14452" y="6188385"/>
              <a:ext cx="1607587" cy="1272031"/>
            </a:xfrm>
            <a:prstGeom prst="rect">
              <a:avLst/>
            </a:prstGeom>
          </p:spPr>
          <p:txBody>
            <a:bodyPr anchor="t" rtlCol="false" tIns="0" lIns="0" bIns="0" rIns="0">
              <a:spAutoFit/>
            </a:bodyPr>
            <a:lstStyle/>
            <a:p>
              <a:pPr marL="0" indent="0" lvl="1">
                <a:lnSpc>
                  <a:spcPts val="6497"/>
                </a:lnSpc>
              </a:pPr>
              <a:r>
                <a:rPr lang="en-US" sz="7219" spc="-332">
                  <a:solidFill>
                    <a:srgbClr val="00694C"/>
                  </a:solidFill>
                  <a:latin typeface="Raleway Medium"/>
                </a:rPr>
                <a:t>04.</a:t>
              </a:r>
            </a:p>
          </p:txBody>
        </p:sp>
        <p:sp>
          <p:nvSpPr>
            <p:cNvPr name="TextBox 15" id="15"/>
            <p:cNvSpPr txBox="true"/>
            <p:nvPr/>
          </p:nvSpPr>
          <p:spPr>
            <a:xfrm rot="0">
              <a:off x="1805780" y="4469112"/>
              <a:ext cx="12685644" cy="1049492"/>
            </a:xfrm>
            <a:prstGeom prst="rect">
              <a:avLst/>
            </a:prstGeom>
          </p:spPr>
          <p:txBody>
            <a:bodyPr anchor="t" rtlCol="false" tIns="0" lIns="0" bIns="0" rIns="0">
              <a:spAutoFit/>
            </a:bodyPr>
            <a:lstStyle/>
            <a:p>
              <a:pPr>
                <a:lnSpc>
                  <a:spcPts val="3186"/>
                </a:lnSpc>
                <a:spcBef>
                  <a:spcPct val="0"/>
                </a:spcBef>
              </a:pPr>
              <a:r>
                <a:rPr lang="en-US" sz="2275">
                  <a:solidFill>
                    <a:srgbClr val="00694C"/>
                  </a:solidFill>
                  <a:latin typeface="Arimo Bold"/>
                </a:rPr>
                <a:t>Water Quality Monitoring: </a:t>
              </a:r>
              <a:r>
                <a:rPr lang="en-US" sz="2275">
                  <a:solidFill>
                    <a:srgbClr val="00694C"/>
                  </a:solidFill>
                  <a:latin typeface="Arimo"/>
                </a:rPr>
                <a:t>Comprehensive water quality assessment for pollution control and clean drinking water.</a:t>
              </a:r>
            </a:p>
          </p:txBody>
        </p:sp>
        <p:sp>
          <p:nvSpPr>
            <p:cNvPr name="TextBox 16" id="16"/>
            <p:cNvSpPr txBox="true"/>
            <p:nvPr/>
          </p:nvSpPr>
          <p:spPr>
            <a:xfrm rot="0">
              <a:off x="1895413" y="6175829"/>
              <a:ext cx="12685644" cy="1049492"/>
            </a:xfrm>
            <a:prstGeom prst="rect">
              <a:avLst/>
            </a:prstGeom>
          </p:spPr>
          <p:txBody>
            <a:bodyPr anchor="t" rtlCol="false" tIns="0" lIns="0" bIns="0" rIns="0">
              <a:spAutoFit/>
            </a:bodyPr>
            <a:lstStyle/>
            <a:p>
              <a:pPr>
                <a:lnSpc>
                  <a:spcPts val="3186"/>
                </a:lnSpc>
                <a:spcBef>
                  <a:spcPct val="0"/>
                </a:spcBef>
              </a:pPr>
              <a:r>
                <a:rPr lang="en-US" sz="2275">
                  <a:solidFill>
                    <a:srgbClr val="00694C"/>
                  </a:solidFill>
                  <a:latin typeface="Arimo Bold"/>
                </a:rPr>
                <a:t>Environmental Monitoring: </a:t>
              </a:r>
              <a:r>
                <a:rPr lang="en-US" sz="2275">
                  <a:solidFill>
                    <a:srgbClr val="00694C"/>
                  </a:solidFill>
                  <a:latin typeface="Arimo"/>
                </a:rPr>
                <a:t>Real-time assessment of air quality, radiation levels, and gas leaks in industrial areas.</a:t>
              </a: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2386180" y="1190625"/>
            <a:ext cx="13515640" cy="752475"/>
          </a:xfrm>
          <a:prstGeom prst="rect">
            <a:avLst/>
          </a:prstGeom>
        </p:spPr>
        <p:txBody>
          <a:bodyPr anchor="t" rtlCol="false" tIns="0" lIns="0" bIns="0" rIns="0">
            <a:spAutoFit/>
          </a:bodyPr>
          <a:lstStyle/>
          <a:p>
            <a:pPr algn="ctr" marL="0" indent="0" lvl="1">
              <a:lnSpc>
                <a:spcPts val="5400"/>
              </a:lnSpc>
            </a:pPr>
            <a:r>
              <a:rPr lang="en-US" sz="6000" spc="-276">
                <a:solidFill>
                  <a:srgbClr val="00694C"/>
                </a:solidFill>
                <a:latin typeface="Raleway Bold"/>
              </a:rPr>
              <a:t>DEPENDENCIES / SHOW STOPPERS </a:t>
            </a:r>
          </a:p>
        </p:txBody>
      </p:sp>
      <p:sp>
        <p:nvSpPr>
          <p:cNvPr name="TextBox 3" id="3"/>
          <p:cNvSpPr txBox="true"/>
          <p:nvPr/>
        </p:nvSpPr>
        <p:spPr>
          <a:xfrm rot="0">
            <a:off x="2028327" y="2267267"/>
            <a:ext cx="14231346" cy="7209155"/>
          </a:xfrm>
          <a:prstGeom prst="rect">
            <a:avLst/>
          </a:prstGeom>
        </p:spPr>
        <p:txBody>
          <a:bodyPr anchor="t" rtlCol="false" tIns="0" lIns="0" bIns="0" rIns="0">
            <a:spAutoFit/>
          </a:bodyPr>
          <a:lstStyle/>
          <a:p>
            <a:pPr marL="496567" indent="-248284" lvl="1">
              <a:lnSpc>
                <a:spcPts val="3219"/>
              </a:lnSpc>
              <a:buFont typeface="Arial"/>
              <a:buChar char="•"/>
            </a:pPr>
            <a:r>
              <a:rPr lang="en-US" sz="2299">
                <a:solidFill>
                  <a:srgbClr val="00694C"/>
                </a:solidFill>
                <a:latin typeface="Arimo Bold"/>
              </a:rPr>
              <a:t>Regulatory Approvals:</a:t>
            </a:r>
            <a:r>
              <a:rPr lang="en-US" sz="2299">
                <a:solidFill>
                  <a:srgbClr val="00694C"/>
                </a:solidFill>
                <a:latin typeface="Arimo"/>
              </a:rPr>
              <a:t> Depending on the application, regulatory approvals and compliance with aviation and medical regulations may be mandatory and must be addressed accordingly.</a:t>
            </a:r>
          </a:p>
          <a:p>
            <a:pPr>
              <a:lnSpc>
                <a:spcPts val="3219"/>
              </a:lnSpc>
            </a:pPr>
          </a:p>
          <a:p>
            <a:pPr marL="496567" indent="-248284" lvl="1">
              <a:lnSpc>
                <a:spcPts val="3219"/>
              </a:lnSpc>
              <a:buFont typeface="Arial"/>
              <a:buChar char="•"/>
            </a:pPr>
            <a:r>
              <a:rPr lang="en-US" sz="2299">
                <a:solidFill>
                  <a:srgbClr val="00694C"/>
                </a:solidFill>
                <a:latin typeface="Arimo Bold"/>
              </a:rPr>
              <a:t>Infrastructure:</a:t>
            </a:r>
            <a:r>
              <a:rPr lang="en-US" sz="2299">
                <a:solidFill>
                  <a:srgbClr val="00694C"/>
                </a:solidFill>
                <a:latin typeface="Arimo"/>
              </a:rPr>
              <a:t> Establishing charging stations and communication infrastructure, especially in remote areas, may pose logistical challenges and require careful planning.</a:t>
            </a:r>
          </a:p>
          <a:p>
            <a:pPr>
              <a:lnSpc>
                <a:spcPts val="3219"/>
              </a:lnSpc>
            </a:pPr>
          </a:p>
          <a:p>
            <a:pPr marL="496567" indent="-248284" lvl="1">
              <a:lnSpc>
                <a:spcPts val="3219"/>
              </a:lnSpc>
              <a:buFont typeface="Arial"/>
              <a:buChar char="•"/>
            </a:pPr>
            <a:r>
              <a:rPr lang="en-US" sz="2299">
                <a:solidFill>
                  <a:srgbClr val="00694C"/>
                </a:solidFill>
                <a:latin typeface="Arimo Bold"/>
              </a:rPr>
              <a:t>Integration Challenges:</a:t>
            </a:r>
            <a:r>
              <a:rPr lang="en-US" sz="2299">
                <a:solidFill>
                  <a:srgbClr val="00694C"/>
                </a:solidFill>
                <a:latin typeface="Arimo"/>
              </a:rPr>
              <a:t> Ensuring seamless integration of diverse hardware and software components is vital for the system's success and effectiveness.</a:t>
            </a:r>
          </a:p>
          <a:p>
            <a:pPr>
              <a:lnSpc>
                <a:spcPts val="3219"/>
              </a:lnSpc>
            </a:pPr>
          </a:p>
          <a:p>
            <a:pPr marL="496567" indent="-248284" lvl="1">
              <a:lnSpc>
                <a:spcPts val="3219"/>
              </a:lnSpc>
              <a:buFont typeface="Arial"/>
              <a:buChar char="•"/>
            </a:pPr>
            <a:r>
              <a:rPr lang="en-US" sz="2299">
                <a:solidFill>
                  <a:srgbClr val="00694C"/>
                </a:solidFill>
                <a:latin typeface="Arimo Bold"/>
              </a:rPr>
              <a:t>Cost Management:</a:t>
            </a:r>
            <a:r>
              <a:rPr lang="en-US" sz="2299">
                <a:solidFill>
                  <a:srgbClr val="00694C"/>
                </a:solidFill>
                <a:latin typeface="Arimo"/>
              </a:rPr>
              <a:t> Developing and deploying the RescueTech System may entail significant costs. Funding and support from relevant authorities or organizations are essential to overcome financial barriers.</a:t>
            </a:r>
          </a:p>
          <a:p>
            <a:pPr>
              <a:lnSpc>
                <a:spcPts val="3219"/>
              </a:lnSpc>
            </a:pPr>
          </a:p>
          <a:p>
            <a:pPr marL="496567" indent="-248284" lvl="1">
              <a:lnSpc>
                <a:spcPts val="3219"/>
              </a:lnSpc>
              <a:buFont typeface="Arial"/>
              <a:buChar char="•"/>
            </a:pPr>
            <a:r>
              <a:rPr lang="en-US" sz="2299">
                <a:solidFill>
                  <a:srgbClr val="00694C"/>
                </a:solidFill>
                <a:latin typeface="Arimo Bold"/>
              </a:rPr>
              <a:t>Scalability:</a:t>
            </a:r>
            <a:r>
              <a:rPr lang="en-US" sz="2299">
                <a:solidFill>
                  <a:srgbClr val="00694C"/>
                </a:solidFill>
                <a:latin typeface="Arimo"/>
              </a:rPr>
              <a:t> Expanding the system's reach to cover larger areas or serve more populations may necessitate substantial resources and strategic logistical planning.</a:t>
            </a:r>
          </a:p>
          <a:p>
            <a:pPr>
              <a:lnSpc>
                <a:spcPts val="3219"/>
              </a:lnSpc>
            </a:pPr>
          </a:p>
          <a:p>
            <a:pPr marL="496567" indent="-248284" lvl="1">
              <a:lnSpc>
                <a:spcPts val="3219"/>
              </a:lnSpc>
              <a:buFont typeface="Arial"/>
              <a:buChar char="•"/>
            </a:pPr>
            <a:r>
              <a:rPr lang="en-US" sz="2299">
                <a:solidFill>
                  <a:srgbClr val="00694C"/>
                </a:solidFill>
                <a:latin typeface="Arimo Bold"/>
              </a:rPr>
              <a:t>Data Security:</a:t>
            </a:r>
            <a:r>
              <a:rPr lang="en-US" sz="2299">
                <a:solidFill>
                  <a:srgbClr val="00694C"/>
                </a:solidFill>
                <a:latin typeface="Arimo"/>
              </a:rPr>
              <a:t> Safeguarding sensitive data collected during missions, particularly in environmental monitoring, demands robust cybersecurity measures and protocols.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DAFubQoeozg</dc:identifier>
  <dcterms:modified xsi:type="dcterms:W3CDTF">2011-08-01T06:04:30Z</dcterms:modified>
  <cp:revision>1</cp:revision>
  <dc:title>Green Modern Analysis of Results Presentation</dc:title>
</cp:coreProperties>
</file>